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60" r:id="rId8"/>
    <p:sldId id="278" r:id="rId9"/>
    <p:sldId id="261" r:id="rId10"/>
    <p:sldId id="279" r:id="rId11"/>
    <p:sldId id="285" r:id="rId12"/>
    <p:sldId id="262" r:id="rId13"/>
    <p:sldId id="281" r:id="rId14"/>
    <p:sldId id="263" r:id="rId15"/>
    <p:sldId id="265" r:id="rId16"/>
    <p:sldId id="290" r:id="rId17"/>
    <p:sldId id="266" r:id="rId18"/>
    <p:sldId id="267" r:id="rId19"/>
    <p:sldId id="268" r:id="rId20"/>
    <p:sldId id="282" r:id="rId21"/>
    <p:sldId id="283" r:id="rId22"/>
    <p:sldId id="286" r:id="rId23"/>
    <p:sldId id="269" r:id="rId24"/>
    <p:sldId id="270" r:id="rId25"/>
    <p:sldId id="271" r:id="rId26"/>
    <p:sldId id="272" r:id="rId27"/>
    <p:sldId id="273" r:id="rId28"/>
    <p:sldId id="274" r:id="rId29"/>
    <p:sldId id="287" r:id="rId30"/>
    <p:sldId id="288" r:id="rId31"/>
    <p:sldId id="289" r:id="rId32"/>
    <p:sldId id="291" r:id="rId33"/>
    <p:sldId id="292" r:id="rId34"/>
    <p:sldId id="27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2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713" autoAdjust="0"/>
  </p:normalViewPr>
  <p:slideViewPr>
    <p:cSldViewPr>
      <p:cViewPr varScale="1">
        <p:scale>
          <a:sx n="64" d="100"/>
          <a:sy n="64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5079B6-C8DD-4CD2-ABC9-ED5F2629C3F6}" type="datetimeFigureOut">
              <a:rPr lang="ru-RU" smtClean="0"/>
              <a:pPr/>
              <a:t>09.12.2018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1F6D3B-A843-4BED-8BA7-52E93210A9D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pull dir="l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9"/>
            <a:ext cx="7572428" cy="64294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Исследовательская работа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285992"/>
            <a:ext cx="8215370" cy="1071570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FFC000"/>
                </a:solidFill>
              </a:rPr>
              <a:t>М</a:t>
            </a:r>
            <a:r>
              <a:rPr lang="ru-RU" sz="5400" b="1" i="1" dirty="0" smtClean="0">
                <a:solidFill>
                  <a:srgbClr val="FFC000"/>
                </a:solidFill>
              </a:rPr>
              <a:t>олоко-враг или друг</a:t>
            </a:r>
            <a:r>
              <a:rPr lang="ru-RU" sz="3600" i="1" dirty="0" smtClean="0">
                <a:solidFill>
                  <a:srgbClr val="FFC000"/>
                </a:solidFill>
              </a:rPr>
              <a:t>?</a:t>
            </a:r>
            <a:endParaRPr lang="ru-RU" sz="3600" i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5074" y="5214950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Руководитель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А.А.Красновская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Учитель начальных классов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ои пастбище, корова, альпы 1920x12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57256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473" y="500043"/>
            <a:ext cx="6072229" cy="150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Молоко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- уникальный пищевой продукт,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получаемый от коровы.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458200" cy="28575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СОСТАВ МОЛОКА</a:t>
            </a:r>
            <a:br>
              <a:rPr lang="ru-RU" sz="4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48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785794"/>
            <a:ext cx="3686172" cy="462440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Молоко состоит из</a:t>
            </a:r>
          </a:p>
          <a:p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Воды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Белков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Молочного жира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Молочного сахара(лактозы)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Минеральных веществ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i[7]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43372" y="857232"/>
            <a:ext cx="4786346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458200" cy="28575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cap="none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СОСТАВ МОЛОКА</a:t>
            </a:r>
            <a:r>
              <a:rPr lang="ru-RU" sz="4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48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Содержимое 4" descr="i[7]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642918"/>
            <a:ext cx="8215370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ojenj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71" r="2071"/>
          <a:stretch>
            <a:fillRect/>
          </a:stretch>
        </p:blipFill>
        <p:spPr>
          <a:xfrm>
            <a:off x="142844" y="500042"/>
            <a:ext cx="6072230" cy="4474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5214950"/>
            <a:ext cx="5191132" cy="14287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Первой пищей с рождения является материнское молоко</a:t>
            </a:r>
            <a:r>
              <a:rPr lang="ru-RU" sz="24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32" y="1500174"/>
            <a:ext cx="335758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Благодаря материнскому молоку младенцы в первые месяцы жизни нормально растут и развиваются, не употребляя ничего другого. Этот факт служит прекрасным доказательством того, что молоко является </a:t>
            </a:r>
            <a:r>
              <a:rPr lang="ru-RU" sz="2000" u="sng" dirty="0" smtClean="0">
                <a:solidFill>
                  <a:srgbClr val="00B050"/>
                </a:solidFill>
                <a:latin typeface="Comic Sans MS" pitchFamily="66" charset="0"/>
              </a:rPr>
              <a:t>полноценным  и незаменимым продуктом питания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00364" y="142852"/>
            <a:ext cx="56436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ПОЛЕЗНЫЕ</a:t>
            </a:r>
            <a:r>
              <a:rPr lang="ru-RU" sz="32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СВОЙСТВА МОЛОКА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eresnye_fakty_o_zubah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3500462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143504" y="6215082"/>
            <a:ext cx="45719" cy="71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 descr="514c1c71c16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214290"/>
            <a:ext cx="3500462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20110913-15532120707386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76" y="214290"/>
            <a:ext cx="342902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2844" y="4000505"/>
            <a:ext cx="8715436" cy="27699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Белки</a:t>
            </a:r>
            <a:r>
              <a:rPr lang="ru-RU" sz="2000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содержат незаменимые </a:t>
            </a:r>
            <a:r>
              <a:rPr lang="ru-RU" sz="2000" dirty="0" smtClean="0">
                <a:solidFill>
                  <a:srgbClr val="00B050"/>
                </a:solidFill>
                <a:latin typeface="Comic Sans MS" pitchFamily="66" charset="0"/>
              </a:rPr>
              <a:t>аминокислоты</a:t>
            </a:r>
            <a:r>
              <a:rPr lang="ru-RU" dirty="0" smtClean="0">
                <a:latin typeface="Comic Sans MS" pitchFamily="66" charset="0"/>
              </a:rPr>
              <a:t>, которые организм человека не вырабатывает.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Лактоза</a:t>
            </a:r>
            <a:r>
              <a:rPr lang="ru-RU" dirty="0" smtClean="0">
                <a:latin typeface="Comic Sans MS" pitchFamily="66" charset="0"/>
              </a:rPr>
              <a:t>- помогает усваивать сахар,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Молочный жир</a:t>
            </a:r>
            <a:r>
              <a:rPr lang="ru-RU" sz="2000" b="1" dirty="0" smtClean="0">
                <a:latin typeface="Comic Sans MS" pitchFamily="66" charset="0"/>
              </a:rPr>
              <a:t>- </a:t>
            </a:r>
            <a:r>
              <a:rPr lang="ru-RU" dirty="0" smtClean="0">
                <a:latin typeface="Comic Sans MS" pitchFamily="66" charset="0"/>
              </a:rPr>
              <a:t>источник энергии для организма.</a:t>
            </a:r>
          </a:p>
          <a:p>
            <a:pPr algn="ctr"/>
            <a:r>
              <a:rPr lang="ru-RU" i="1" u="sng" dirty="0" smtClean="0">
                <a:latin typeface="Comic Sans MS" pitchFamily="66" charset="0"/>
              </a:rPr>
              <a:t>В молоке много кальция и магния.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Кальций</a:t>
            </a:r>
            <a:r>
              <a:rPr lang="ru-RU" dirty="0" smtClean="0">
                <a:latin typeface="Comic Sans MS" pitchFamily="66" charset="0"/>
              </a:rPr>
              <a:t> необходим для формирования зубов и  костей.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Фосфор</a:t>
            </a:r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– необходим для нашей нервной системы.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Витамин А</a:t>
            </a:r>
            <a:r>
              <a:rPr lang="ru-RU" b="1" dirty="0" smtClean="0">
                <a:latin typeface="Comic Sans MS" pitchFamily="66" charset="0"/>
              </a:rPr>
              <a:t>- </a:t>
            </a:r>
            <a:r>
              <a:rPr lang="ru-RU" dirty="0" smtClean="0">
                <a:latin typeface="Comic Sans MS" pitchFamily="66" charset="0"/>
              </a:rPr>
              <a:t>для зрения.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nteresnye_fakty_o_zubah_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773366">
            <a:off x="3762325" y="1862493"/>
            <a:ext cx="4929945" cy="3545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st.09.11.11.01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57158" y="285728"/>
            <a:ext cx="3643338" cy="3963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14876" y="428604"/>
            <a:ext cx="403361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Молоко-источник кальция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5143512"/>
            <a:ext cx="426193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Молоко полезно пить при простуде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le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428604"/>
            <a:ext cx="8715436" cy="614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5695960" cy="13573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Помогает бороться с бессонницей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120919-095350-2-tam-sua-tuoi.jpe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28596" y="2928934"/>
            <a:ext cx="3194297" cy="3786214"/>
          </a:xfrm>
          <a:prstGeom prst="snip2Diag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listerine-lice-removal-1024x6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90"/>
            <a:ext cx="4286280" cy="3214710"/>
          </a:xfrm>
          <a:prstGeom prst="snip2Diag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6" descr="48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2857488" y="2214554"/>
            <a:ext cx="3929090" cy="3137526"/>
          </a:xfrm>
          <a:prstGeom prst="snip2Diag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214810" y="928670"/>
            <a:ext cx="4714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Борется с головной болью.</a:t>
            </a:r>
          </a:p>
          <a:p>
            <a:pPr algn="ctr"/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3702" y="2071678"/>
            <a:ext cx="25002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Используется для 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детского питания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как диетический 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продукт.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6314" y="5786454"/>
            <a:ext cx="4237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Используется в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косметических целях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ieta_pri_allergii_na_moloko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142985"/>
            <a:ext cx="6384163" cy="4929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1500174"/>
            <a:ext cx="37861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 некоторых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случаях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молоко</a:t>
            </a:r>
          </a:p>
          <a:p>
            <a:pPr algn="ctr"/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Comic Sans MS" pitchFamily="66" charset="0"/>
              </a:rPr>
              <a:t>вредно</a:t>
            </a:r>
            <a:endParaRPr lang="ru-RU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для организма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человека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Когда молоко и молочные продукты приносят вред.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BK368VF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7422" y="214290"/>
            <a:ext cx="6572296" cy="6000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357166"/>
            <a:ext cx="3829016" cy="542928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.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При дефиците лактазы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(фермента, расщепляющего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лактозу)-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не усваивается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молочный сахар, и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происходит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брожение молока 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 желудке.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ew-23818-2013-06-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15" b="1515"/>
          <a:stretch>
            <a:fillRect/>
          </a:stretch>
        </p:blipFill>
        <p:spPr>
          <a:xfrm>
            <a:off x="142844" y="214290"/>
            <a:ext cx="6643734" cy="428628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main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2500306"/>
            <a:ext cx="3777053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857760"/>
            <a:ext cx="5072066" cy="1000132"/>
          </a:xfrm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652280"/>
                </a:solidFill>
              </a:rPr>
              <a:t>ПЕЙТЕ ДЕТИ МОЛОКО-</a:t>
            </a:r>
            <a:br>
              <a:rPr lang="ru-RU" sz="3600" i="1" dirty="0" smtClean="0">
                <a:solidFill>
                  <a:srgbClr val="652280"/>
                </a:solidFill>
              </a:rPr>
            </a:br>
            <a:r>
              <a:rPr lang="ru-RU" sz="3600" i="1" dirty="0" smtClean="0">
                <a:solidFill>
                  <a:srgbClr val="652280"/>
                </a:solidFill>
              </a:rPr>
              <a:t>БУДЕТЕ ЗДОРОВЫ!!!</a:t>
            </a:r>
            <a:endParaRPr lang="ru-RU" sz="3600" i="1" dirty="0">
              <a:solidFill>
                <a:srgbClr val="65228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0800000" flipV="1">
            <a:off x="-1" y="5214950"/>
            <a:ext cx="392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Аллергическую реакцию</a:t>
            </a:r>
          </a:p>
          <a:p>
            <a:endParaRPr lang="ru-RU" dirty="0"/>
          </a:p>
        </p:txBody>
      </p:sp>
      <p:pic>
        <p:nvPicPr>
          <p:cNvPr id="6" name="Содержимое 4" descr="diatez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0"/>
            <a:ext cx="5286412" cy="4857784"/>
          </a:xfrm>
          <a:prstGeom prst="round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allergiya_picshevaya_lechenie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138012"/>
            <a:ext cx="5286380" cy="4577135"/>
          </a:xfrm>
          <a:prstGeom prst="round2Same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429256" y="142852"/>
            <a:ext cx="371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вызывает</a:t>
            </a:r>
            <a:endParaRPr lang="ru-RU" sz="6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aharova-milk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7" y="142852"/>
            <a:ext cx="8767391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572428" cy="12144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Некачественные продукты</a:t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могут вызвать </a:t>
            </a:r>
            <a:r>
              <a:rPr lang="ru-RU" sz="49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отравление</a:t>
            </a:r>
            <a:r>
              <a:rPr lang="ru-RU" sz="49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9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1c9a198faa2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357166"/>
            <a:ext cx="8001056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496"/>
            <a:ext cx="7286676" cy="192882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Молоко 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нельзя совмещать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с другими продуктами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40908_105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1571612"/>
            <a:ext cx="4786314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 descr="IMG_20140908_104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4857783" cy="3643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285852" y="0"/>
            <a:ext cx="63579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Опыт 1</a:t>
            </a:r>
          </a:p>
          <a:p>
            <a:pPr algn="ctr"/>
            <a:r>
              <a:rPr lang="ru-RU" sz="3200" i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Проверка качества молока</a:t>
            </a:r>
          </a:p>
          <a:p>
            <a:pPr algn="ctr"/>
            <a:endParaRPr lang="ru-RU" sz="6000" i="1" u="sng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43043" y="5072074"/>
            <a:ext cx="6215105" cy="15696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Для придания густоты в молоко часто добавляют крахмал или муку.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Для выявления наличия в молоке «примесей» я добавила </a:t>
            </a:r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йод.</a:t>
            </a:r>
            <a:endParaRPr lang="ru-RU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0908_105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21481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20140908_105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143248"/>
            <a:ext cx="5715008" cy="3571900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00562" y="428604"/>
            <a:ext cx="4643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Купленное мною молоко оказалось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без примесей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 оно пожелтело. Чтобы мой опыт 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был более наглядный я добавила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в один из стаканов ложку муки.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 опять добавила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йод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43" y="4643447"/>
            <a:ext cx="32147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 стакане с мукой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молоко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посерело.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917_205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5572196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Опыт 2</a:t>
            </a:r>
            <a:br>
              <a:rPr lang="ru-RU" b="1" i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b="1" i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Как правильно хранить молоко</a:t>
            </a:r>
            <a:r>
              <a:rPr lang="ru-RU" i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?</a:t>
            </a:r>
            <a:endParaRPr lang="ru-RU" i="1" u="sng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1500174"/>
            <a:ext cx="31432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Свежее молоко налила в чистые банки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одну-плотно закрыла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Вторую-оставила открытой</a:t>
            </a:r>
          </a:p>
          <a:p>
            <a:pPr algn="ctr"/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Быстро испортилось молоко,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которое находилось в открытой банке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562" y="5143512"/>
            <a:ext cx="4643438" cy="156966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Вывод- молоко киснет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 под воздействием воздуха,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а точнее микробов,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 содержащихся в нем!</a:t>
            </a:r>
            <a:endParaRPr lang="ru-RU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Autofit/>
          </a:bodyPr>
          <a:lstStyle/>
          <a:p>
            <a:pPr algn="ctr"/>
            <a:r>
              <a:rPr lang="ru-RU" sz="2400" i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ОПЫТ 3</a:t>
            </a:r>
            <a:br>
              <a:rPr lang="ru-RU" sz="2400" i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i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 каких условиях молоко лучше сохраняется?</a:t>
            </a:r>
            <a:endParaRPr lang="ru-RU" sz="2400" i="1" u="sng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_20140917_205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4786314" cy="4357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6" y="1428737"/>
            <a:ext cx="4049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Закипятила часть молока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И налила в два стакана 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1стакан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кипяченого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молока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поставила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холодильник,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а 2-й стакан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кипяченого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молока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оставила на столе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Тоже проделала с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некипяченым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молоком: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 стакан поставила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холодильни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2-й стакан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остался на столе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при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комнатной температуре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14414" y="4929198"/>
            <a:ext cx="621510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             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Результаты скисания молока: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Некипяченое при комнатной температуре –на 2 день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Кипяченое при комнатной температуре -на 3 день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Некипяченое в холодильнике – на 5 день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Кипяченое в холодильнике -на 7 день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0921_150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214290"/>
            <a:ext cx="5643602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2910" y="357166"/>
            <a:ext cx="392909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Комнатная температура-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наиболее благоприятное условие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 для размножения бактерий</a:t>
            </a:r>
          </a:p>
          <a:p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При кипячении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уничтожается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большая часть микробов</a:t>
            </a:r>
          </a:p>
          <a:p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Температура воздуха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 холодильнике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способствует замедлению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 процессов скисания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917_204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142985"/>
            <a:ext cx="4429156" cy="49292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Опыт 4</a:t>
            </a:r>
            <a:b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 какой посуде хранить молоко?</a:t>
            </a:r>
            <a:endParaRPr lang="ru-RU" b="1" i="1" u="sng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1571613"/>
            <a:ext cx="37147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 пластмассовой посуде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молоко хранить нельзя,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так как она может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выделять вредные вещества</a:t>
            </a: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Лучше хранится молоко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 глиняной посуде,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поскольку это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экологически чистый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 материал</a:t>
            </a: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inansovyj-krizis-pitanie-vciom-2903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785926"/>
            <a:ext cx="842968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05880" cy="29289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Обращайте внимание на:</a:t>
            </a:r>
            <a:b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4900" b="1" u="sng" cap="none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качество молока и молочных продуктов</a:t>
            </a:r>
            <a:br>
              <a:rPr lang="ru-RU" sz="4900" b="1" u="sng" cap="none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9623906_040214146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572560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563004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Молочные продукты присутствуют в рационе питания </a:t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каждого человека.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  <a:latin typeface="Comic Sans MS" pitchFamily="66" charset="0"/>
              </a:rPr>
              <a:t>Условия хранения</a:t>
            </a:r>
            <a:endParaRPr lang="ru-RU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505604a45c865505604a45c8a1_big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5786446" cy="5715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178067goeng3[1]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628" y="2571744"/>
            <a:ext cx="4143372" cy="416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Не смешивайте молоко с другими продуктами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milk-636_1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157287"/>
            <a:ext cx="7500990" cy="505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1103_174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73252"/>
            <a:ext cx="8072494" cy="584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714884"/>
            <a:ext cx="7643866" cy="185738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5228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652280"/>
                </a:solidFill>
                <a:latin typeface="Comic Sans MS" pitchFamily="66" charset="0"/>
              </a:rPr>
            </a:br>
            <a:r>
              <a:rPr lang="ru-RU" sz="4000" b="1" dirty="0" smtClean="0">
                <a:solidFill>
                  <a:srgbClr val="652280"/>
                </a:solidFill>
                <a:latin typeface="Comic Sans MS" pitchFamily="66" charset="0"/>
              </a:rPr>
              <a:t>Я поделюсь своими исследованиями с одноклассниками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1103_174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500570"/>
            <a:ext cx="8715436" cy="2286016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7030A0"/>
                </a:solidFill>
                <a:latin typeface="Comic Sans MS" pitchFamily="66" charset="0"/>
              </a:rPr>
              <a:t>Проводить опыты с молоком для меня</a:t>
            </a:r>
            <a:br>
              <a:rPr lang="ru-RU" sz="3100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было </a:t>
            </a:r>
            <a:r>
              <a:rPr lang="ru-RU" sz="4000" b="1" u="sng" dirty="0" smtClean="0">
                <a:solidFill>
                  <a:srgbClr val="7030A0"/>
                </a:solidFill>
                <a:latin typeface="Comic Sans MS" pitchFamily="66" charset="0"/>
              </a:rPr>
              <a:t>очень интересно </a:t>
            </a:r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и я узнала </a:t>
            </a:r>
            <a:r>
              <a:rPr lang="ru-RU" sz="4000" b="1" u="sng" dirty="0" smtClean="0">
                <a:solidFill>
                  <a:srgbClr val="7030A0"/>
                </a:solidFill>
                <a:latin typeface="Comic Sans MS" pitchFamily="66" charset="0"/>
              </a:rPr>
              <a:t>много познавательного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40921_1801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27" b="22727"/>
          <a:stretch>
            <a:fillRect/>
          </a:stretch>
        </p:blipFill>
        <p:spPr>
          <a:xfrm>
            <a:off x="357159" y="357166"/>
            <a:ext cx="8534010" cy="600079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714884"/>
            <a:ext cx="8405842" cy="164307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Comic Sans MS" pitchFamily="66" charset="0"/>
              </a:rPr>
              <a:t>Ну мне очень нравится молоко!</a:t>
            </a:r>
            <a:br>
              <a:rPr lang="ru-RU" sz="3600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ru-RU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6072198" y="142852"/>
            <a:ext cx="2857520" cy="615871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90000" dir="5400000" sy="-100000" algn="bl" rotWithShape="0"/>
          </a:effectLst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Мой день</a:t>
            </a:r>
          </a:p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всегда начинается</a:t>
            </a:r>
          </a:p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i="1" u="sng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 молочной </a:t>
            </a:r>
          </a:p>
          <a:p>
            <a:pPr algn="ctr"/>
            <a:r>
              <a:rPr lang="ru-RU" sz="3600" b="1" i="1" u="sng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каши , </a:t>
            </a:r>
          </a:p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а еще</a:t>
            </a:r>
          </a:p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я очень люблю </a:t>
            </a:r>
          </a:p>
          <a:p>
            <a:pPr algn="ctr"/>
            <a:r>
              <a:rPr lang="ru-RU" sz="3600" b="1" i="1" u="sng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какао с молоком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Рисунок 14" descr="IMG_20140918_0920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5500726" cy="6143668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40906_1842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428604"/>
            <a:ext cx="5929354" cy="6215106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3286116" cy="607223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холодильнике всегда присутствуют  </a:t>
            </a:r>
            <a:r>
              <a:rPr lang="ru-RU" sz="3200" u="sng" cap="none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молочные продукты:</a:t>
            </a: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творог,</a:t>
            </a:r>
            <a:b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сметана,</a:t>
            </a:r>
            <a:b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сыр, </a:t>
            </a:r>
            <a:b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32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йогурты,    кефир и  конечно же молоко</a:t>
            </a:r>
            <a:r>
              <a:rPr lang="ru-RU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28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20140411_1614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27" b="22727"/>
          <a:stretch>
            <a:fillRect/>
          </a:stretch>
        </p:blipFill>
        <p:spPr>
          <a:xfrm>
            <a:off x="214282" y="214290"/>
            <a:ext cx="5243514" cy="4643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20140413_190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30921">
            <a:off x="4897245" y="991329"/>
            <a:ext cx="3866778" cy="4583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929198"/>
            <a:ext cx="5929322" cy="1785950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i="1" cap="none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С первых дней  кормления смесью у моей сестры появились красные точки, которые постепенно переросли в </a:t>
            </a:r>
            <a:r>
              <a:rPr lang="ru-RU" sz="2400" i="1" cap="none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ярко –красные пятна</a:t>
            </a:r>
            <a:r>
              <a:rPr lang="ru-RU" sz="2400" i="1" dirty="0" smtClean="0">
                <a:solidFill>
                  <a:srgbClr val="FF0000"/>
                </a:solidFill>
                <a:latin typeface="Century Gothic" pitchFamily="34" charset="0"/>
              </a:rPr>
              <a:t>.</a:t>
            </a:r>
            <a:endParaRPr lang="ru-RU" sz="2400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ilk-cheese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71472" y="285728"/>
            <a:ext cx="8072494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1" name="Скругленная соединительная линия 10"/>
          <p:cNvCxnSpPr/>
          <p:nvPr/>
        </p:nvCxnSpPr>
        <p:spPr>
          <a:xfrm>
            <a:off x="7858148" y="2214554"/>
            <a:ext cx="9144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1444" y="5572140"/>
            <a:ext cx="8219646" cy="92869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Всегда и всем ли полезно молоко?</a:t>
            </a:r>
            <a:endParaRPr lang="ru-RU" sz="32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906_1744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285860"/>
            <a:ext cx="4357717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40906_1750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1285861"/>
            <a:ext cx="428628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ли полезно молоко и молочные продукты, и когда они могут причинить вред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"/>
            <a:ext cx="65008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Задачи исследования</a:t>
            </a:r>
            <a:endParaRPr lang="ru-RU" sz="4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714357"/>
            <a:ext cx="7215239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1.Изучить состав молока</a:t>
            </a:r>
          </a:p>
          <a:p>
            <a:r>
              <a:rPr lang="ru-RU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2.Изучить полезные свойства молока.</a:t>
            </a:r>
          </a:p>
          <a:p>
            <a:r>
              <a:rPr lang="ru-RU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3.Сделать вывод о пользе молока и молочных продуктов для организма человека</a:t>
            </a:r>
          </a:p>
          <a:p>
            <a:r>
              <a:rPr lang="ru-RU" sz="32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4.Выяснить когда молоко и молочные продукты наносят вред организму человека.</a:t>
            </a:r>
          </a:p>
          <a:p>
            <a:r>
              <a:rPr lang="ru-RU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5.Провести практические опыты с молоком. </a:t>
            </a:r>
          </a:p>
          <a:p>
            <a:endParaRPr lang="ru-RU" sz="3200" b="1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endParaRPr lang="ru-RU" sz="32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951</TotalTime>
  <Words>595</Words>
  <Application>Microsoft Office PowerPoint</Application>
  <PresentationFormat>Экран (4:3)</PresentationFormat>
  <Paragraphs>153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Исследовательская работа</vt:lpstr>
      <vt:lpstr>ПЕЙТЕ ДЕТИ МОЛОКО- БУДЕТЕ ЗДОРОВЫ!!!</vt:lpstr>
      <vt:lpstr>Молочные продукты присутствуют в рационе питания  каждого человека.</vt:lpstr>
      <vt:lpstr> </vt:lpstr>
      <vt:lpstr>В холодильнике всегда присутствуют  молочные продукты:  творог, сметана, сыр,  йогурты,    кефир и  конечно же молоко.</vt:lpstr>
      <vt:lpstr>С первых дней  кормления смесью у моей сестры появились красные точки, которые постепенно переросли в ярко –красные пятна.</vt:lpstr>
      <vt:lpstr>Презентация PowerPoint</vt:lpstr>
      <vt:lpstr>Так ли полезно молоко и молочные продукты, и когда они могут причинить вред? </vt:lpstr>
      <vt:lpstr>Презентация PowerPoint</vt:lpstr>
      <vt:lpstr>Презентация PowerPoint</vt:lpstr>
      <vt:lpstr>СОСТАВ МОЛОКА </vt:lpstr>
      <vt:lpstr>СОСТАВ МОЛОКА </vt:lpstr>
      <vt:lpstr>Первой пищей с рождения является материнское молоко.</vt:lpstr>
      <vt:lpstr>Презентация PowerPoint</vt:lpstr>
      <vt:lpstr>Презентация PowerPoint</vt:lpstr>
      <vt:lpstr>Помогает бороться с бессонницей</vt:lpstr>
      <vt:lpstr>Презентация PowerPoint</vt:lpstr>
      <vt:lpstr>Когда молоко и молочные продукты приносят вред. </vt:lpstr>
      <vt:lpstr>Презентация PowerPoint</vt:lpstr>
      <vt:lpstr>Презентация PowerPoint</vt:lpstr>
      <vt:lpstr> Некачественные продукты могут вызвать отравление </vt:lpstr>
      <vt:lpstr>Молоко нельзя совмещать  с другими продуктами</vt:lpstr>
      <vt:lpstr>Презентация PowerPoint</vt:lpstr>
      <vt:lpstr>Презентация PowerPoint</vt:lpstr>
      <vt:lpstr>Опыт 2 Как правильно хранить молоко?</vt:lpstr>
      <vt:lpstr>ОПЫТ 3 В каких условиях молоко лучше сохраняется?</vt:lpstr>
      <vt:lpstr>Презентация PowerPoint</vt:lpstr>
      <vt:lpstr>Опыт 4 В какой посуде хранить молоко?</vt:lpstr>
      <vt:lpstr>Обращайте внимание на: качество молока и молочных продуктов   </vt:lpstr>
      <vt:lpstr>Условия хранения</vt:lpstr>
      <vt:lpstr>Не смешивайте молоко с другими продуктами </vt:lpstr>
      <vt:lpstr> Я поделюсь своими исследованиями с одноклассниками </vt:lpstr>
      <vt:lpstr> Проводить опыты с молоком для меня было очень интересно и я узнала много познавательного </vt:lpstr>
      <vt:lpstr>Ну мне очень нравится молоко!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</dc:title>
  <dc:creator>вася</dc:creator>
  <cp:lastModifiedBy>АЛЛА</cp:lastModifiedBy>
  <cp:revision>113</cp:revision>
  <dcterms:created xsi:type="dcterms:W3CDTF">2014-09-21T08:27:14Z</dcterms:created>
  <dcterms:modified xsi:type="dcterms:W3CDTF">2018-12-09T14:33:20Z</dcterms:modified>
</cp:coreProperties>
</file>